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A8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6" d="100"/>
          <a:sy n="66" d="100"/>
        </p:scale>
        <p:origin x="6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A71706A-85AE-4277-AB53-133831CD2884}" type="datetimeFigureOut">
              <a:rPr lang="en-IN" smtClean="0"/>
              <a:t>16-01-2023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9B1CAD-8247-49E3-A0D8-793273837200}" type="slidenum">
              <a:rPr lang="en-IN" smtClean="0"/>
              <a:t>‹#›</a:t>
            </a:fld>
            <a:endParaRPr lang="en-IN"/>
          </a:p>
        </p:txBody>
      </p:sp>
    </p:spTree>
    <p:extLst>
      <p:ext uri="{BB962C8B-B14F-4D97-AF65-F5344CB8AC3E}">
        <p14:creationId xmlns:p14="http://schemas.microsoft.com/office/powerpoint/2010/main" val="584805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71706A-85AE-4277-AB53-133831CD2884}" type="datetimeFigureOut">
              <a:rPr lang="en-IN" smtClean="0"/>
              <a:t>16-01-2023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9B1CAD-8247-49E3-A0D8-793273837200}" type="slidenum">
              <a:rPr lang="en-IN" smtClean="0"/>
              <a:t>‹#›</a:t>
            </a:fld>
            <a:endParaRPr lang="en-IN"/>
          </a:p>
        </p:txBody>
      </p:sp>
    </p:spTree>
    <p:extLst>
      <p:ext uri="{BB962C8B-B14F-4D97-AF65-F5344CB8AC3E}">
        <p14:creationId xmlns:p14="http://schemas.microsoft.com/office/powerpoint/2010/main" val="667319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71706A-85AE-4277-AB53-133831CD2884}" type="datetimeFigureOut">
              <a:rPr lang="en-IN" smtClean="0"/>
              <a:t>16-01-2023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9B1CAD-8247-49E3-A0D8-793273837200}" type="slidenum">
              <a:rPr lang="en-IN" smtClean="0"/>
              <a:t>‹#›</a:t>
            </a:fld>
            <a:endParaRPr lang="en-IN"/>
          </a:p>
        </p:txBody>
      </p:sp>
    </p:spTree>
    <p:extLst>
      <p:ext uri="{BB962C8B-B14F-4D97-AF65-F5344CB8AC3E}">
        <p14:creationId xmlns:p14="http://schemas.microsoft.com/office/powerpoint/2010/main" val="1824227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71706A-85AE-4277-AB53-133831CD2884}" type="datetimeFigureOut">
              <a:rPr lang="en-IN" smtClean="0"/>
              <a:t>16-01-2023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9B1CAD-8247-49E3-A0D8-793273837200}" type="slidenum">
              <a:rPr lang="en-IN" smtClean="0"/>
              <a:t>‹#›</a:t>
            </a:fld>
            <a:endParaRPr lang="en-IN"/>
          </a:p>
        </p:txBody>
      </p:sp>
    </p:spTree>
    <p:extLst>
      <p:ext uri="{BB962C8B-B14F-4D97-AF65-F5344CB8AC3E}">
        <p14:creationId xmlns:p14="http://schemas.microsoft.com/office/powerpoint/2010/main" val="320409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71706A-85AE-4277-AB53-133831CD2884}" type="datetimeFigureOut">
              <a:rPr lang="en-IN" smtClean="0"/>
              <a:t>16-01-2023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9B1CAD-8247-49E3-A0D8-793273837200}" type="slidenum">
              <a:rPr lang="en-IN" smtClean="0"/>
              <a:t>‹#›</a:t>
            </a:fld>
            <a:endParaRPr lang="en-IN"/>
          </a:p>
        </p:txBody>
      </p:sp>
    </p:spTree>
    <p:extLst>
      <p:ext uri="{BB962C8B-B14F-4D97-AF65-F5344CB8AC3E}">
        <p14:creationId xmlns:p14="http://schemas.microsoft.com/office/powerpoint/2010/main" val="443695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A71706A-85AE-4277-AB53-133831CD2884}" type="datetimeFigureOut">
              <a:rPr lang="en-IN" smtClean="0"/>
              <a:t>16-01-2023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9B1CAD-8247-49E3-A0D8-793273837200}" type="slidenum">
              <a:rPr lang="en-IN" smtClean="0"/>
              <a:t>‹#›</a:t>
            </a:fld>
            <a:endParaRPr lang="en-IN"/>
          </a:p>
        </p:txBody>
      </p:sp>
    </p:spTree>
    <p:extLst>
      <p:ext uri="{BB962C8B-B14F-4D97-AF65-F5344CB8AC3E}">
        <p14:creationId xmlns:p14="http://schemas.microsoft.com/office/powerpoint/2010/main" val="538398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A71706A-85AE-4277-AB53-133831CD2884}" type="datetimeFigureOut">
              <a:rPr lang="en-IN" smtClean="0"/>
              <a:t>16-01-2023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39B1CAD-8247-49E3-A0D8-793273837200}" type="slidenum">
              <a:rPr lang="en-IN" smtClean="0"/>
              <a:t>‹#›</a:t>
            </a:fld>
            <a:endParaRPr lang="en-IN"/>
          </a:p>
        </p:txBody>
      </p:sp>
    </p:spTree>
    <p:extLst>
      <p:ext uri="{BB962C8B-B14F-4D97-AF65-F5344CB8AC3E}">
        <p14:creationId xmlns:p14="http://schemas.microsoft.com/office/powerpoint/2010/main" val="3172946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A71706A-85AE-4277-AB53-133831CD2884}" type="datetimeFigureOut">
              <a:rPr lang="en-IN" smtClean="0"/>
              <a:t>16-01-2023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39B1CAD-8247-49E3-A0D8-793273837200}" type="slidenum">
              <a:rPr lang="en-IN" smtClean="0"/>
              <a:t>‹#›</a:t>
            </a:fld>
            <a:endParaRPr lang="en-IN"/>
          </a:p>
        </p:txBody>
      </p:sp>
    </p:spTree>
    <p:extLst>
      <p:ext uri="{BB962C8B-B14F-4D97-AF65-F5344CB8AC3E}">
        <p14:creationId xmlns:p14="http://schemas.microsoft.com/office/powerpoint/2010/main" val="3543493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71706A-85AE-4277-AB53-133831CD2884}" type="datetimeFigureOut">
              <a:rPr lang="en-IN" smtClean="0"/>
              <a:t>16-01-2023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39B1CAD-8247-49E3-A0D8-793273837200}" type="slidenum">
              <a:rPr lang="en-IN" smtClean="0"/>
              <a:t>‹#›</a:t>
            </a:fld>
            <a:endParaRPr lang="en-IN"/>
          </a:p>
        </p:txBody>
      </p:sp>
    </p:spTree>
    <p:extLst>
      <p:ext uri="{BB962C8B-B14F-4D97-AF65-F5344CB8AC3E}">
        <p14:creationId xmlns:p14="http://schemas.microsoft.com/office/powerpoint/2010/main" val="30376006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71706A-85AE-4277-AB53-133831CD2884}" type="datetimeFigureOut">
              <a:rPr lang="en-IN" smtClean="0"/>
              <a:t>16-01-2023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9B1CAD-8247-49E3-A0D8-793273837200}" type="slidenum">
              <a:rPr lang="en-IN" smtClean="0"/>
              <a:t>‹#›</a:t>
            </a:fld>
            <a:endParaRPr lang="en-IN"/>
          </a:p>
        </p:txBody>
      </p:sp>
    </p:spTree>
    <p:extLst>
      <p:ext uri="{BB962C8B-B14F-4D97-AF65-F5344CB8AC3E}">
        <p14:creationId xmlns:p14="http://schemas.microsoft.com/office/powerpoint/2010/main" val="3106730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71706A-85AE-4277-AB53-133831CD2884}" type="datetimeFigureOut">
              <a:rPr lang="en-IN" smtClean="0"/>
              <a:t>16-01-2023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9B1CAD-8247-49E3-A0D8-793273837200}" type="slidenum">
              <a:rPr lang="en-IN" smtClean="0"/>
              <a:t>‹#›</a:t>
            </a:fld>
            <a:endParaRPr lang="en-IN"/>
          </a:p>
        </p:txBody>
      </p:sp>
    </p:spTree>
    <p:extLst>
      <p:ext uri="{BB962C8B-B14F-4D97-AF65-F5344CB8AC3E}">
        <p14:creationId xmlns:p14="http://schemas.microsoft.com/office/powerpoint/2010/main" val="1660331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71706A-85AE-4277-AB53-133831CD2884}" type="datetimeFigureOut">
              <a:rPr lang="en-IN" smtClean="0"/>
              <a:t>16-01-2023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9B1CAD-8247-49E3-A0D8-793273837200}" type="slidenum">
              <a:rPr lang="en-IN" smtClean="0"/>
              <a:t>‹#›</a:t>
            </a:fld>
            <a:endParaRPr lang="en-IN"/>
          </a:p>
        </p:txBody>
      </p:sp>
    </p:spTree>
    <p:extLst>
      <p:ext uri="{BB962C8B-B14F-4D97-AF65-F5344CB8AC3E}">
        <p14:creationId xmlns:p14="http://schemas.microsoft.com/office/powerpoint/2010/main" val="364769051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364B901E-071B-C4F6-B29B-5BA7EB024417}"/>
              </a:ext>
            </a:extLst>
          </p:cNvPr>
          <p:cNvCxnSpPr>
            <a:cxnSpLocks/>
          </p:cNvCxnSpPr>
          <p:nvPr/>
        </p:nvCxnSpPr>
        <p:spPr>
          <a:xfrm>
            <a:off x="0" y="2810577"/>
            <a:ext cx="8046720" cy="0"/>
          </a:xfrm>
          <a:prstGeom prst="line">
            <a:avLst/>
          </a:prstGeom>
          <a:ln w="38100"/>
        </p:spPr>
        <p:style>
          <a:lnRef idx="3">
            <a:schemeClr val="accent3"/>
          </a:lnRef>
          <a:fillRef idx="0">
            <a:schemeClr val="accent3"/>
          </a:fillRef>
          <a:effectRef idx="2">
            <a:schemeClr val="accent3"/>
          </a:effectRef>
          <a:fontRef idx="minor">
            <a:schemeClr val="tx1"/>
          </a:fontRef>
        </p:style>
      </p:cxnSp>
      <p:sp>
        <p:nvSpPr>
          <p:cNvPr id="9" name="TextBox 8">
            <a:extLst>
              <a:ext uri="{FF2B5EF4-FFF2-40B4-BE49-F238E27FC236}">
                <a16:creationId xmlns:a16="http://schemas.microsoft.com/office/drawing/2014/main" id="{43BF086D-3164-A1E2-A16B-7963914D82A5}"/>
              </a:ext>
            </a:extLst>
          </p:cNvPr>
          <p:cNvSpPr txBox="1"/>
          <p:nvPr/>
        </p:nvSpPr>
        <p:spPr>
          <a:xfrm>
            <a:off x="163629" y="1992432"/>
            <a:ext cx="6766560" cy="707886"/>
          </a:xfrm>
          <a:prstGeom prst="rect">
            <a:avLst/>
          </a:prstGeom>
          <a:noFill/>
        </p:spPr>
        <p:txBody>
          <a:bodyPr wrap="square" rtlCol="0">
            <a:spAutoFit/>
          </a:bodyPr>
          <a:lstStyle/>
          <a:p>
            <a:r>
              <a:rPr lang="en-IN" sz="4000" dirty="0">
                <a:solidFill>
                  <a:schemeClr val="accent3">
                    <a:lumMod val="60000"/>
                    <a:lumOff val="40000"/>
                  </a:schemeClr>
                </a:solidFill>
                <a:ea typeface="Adobe Fan Heiti Std B" panose="020B0700000000000000" pitchFamily="34" charset="-128"/>
                <a:cs typeface="Cascadia Code" panose="020B0609020000020004" pitchFamily="49" charset="0"/>
              </a:rPr>
              <a:t>MACHINE LEARNING PROJECT</a:t>
            </a:r>
          </a:p>
        </p:txBody>
      </p:sp>
      <p:sp>
        <p:nvSpPr>
          <p:cNvPr id="10" name="TextBox 9">
            <a:extLst>
              <a:ext uri="{FF2B5EF4-FFF2-40B4-BE49-F238E27FC236}">
                <a16:creationId xmlns:a16="http://schemas.microsoft.com/office/drawing/2014/main" id="{9548923D-54DB-CA9F-46BF-4760BB3A4410}"/>
              </a:ext>
            </a:extLst>
          </p:cNvPr>
          <p:cNvSpPr txBox="1"/>
          <p:nvPr/>
        </p:nvSpPr>
        <p:spPr>
          <a:xfrm>
            <a:off x="125129" y="2858705"/>
            <a:ext cx="7132320" cy="1938992"/>
          </a:xfrm>
          <a:prstGeom prst="rect">
            <a:avLst/>
          </a:prstGeom>
          <a:noFill/>
        </p:spPr>
        <p:txBody>
          <a:bodyPr wrap="square" rtlCol="0">
            <a:spAutoFit/>
          </a:bodyPr>
          <a:lstStyle/>
          <a:p>
            <a:r>
              <a:rPr lang="en-IN" sz="6000" dirty="0">
                <a:solidFill>
                  <a:srgbClr val="07A8E9"/>
                </a:solidFill>
                <a:latin typeface="Times New Roman" panose="02020603050405020304" pitchFamily="18" charset="0"/>
                <a:cs typeface="Times New Roman" panose="02020603050405020304" pitchFamily="18" charset="0"/>
              </a:rPr>
              <a:t>REAL ESTATE PRICE PREDICTION</a:t>
            </a:r>
          </a:p>
        </p:txBody>
      </p:sp>
      <p:sp>
        <p:nvSpPr>
          <p:cNvPr id="11" name="TextBox 10">
            <a:extLst>
              <a:ext uri="{FF2B5EF4-FFF2-40B4-BE49-F238E27FC236}">
                <a16:creationId xmlns:a16="http://schemas.microsoft.com/office/drawing/2014/main" id="{9EADB621-5FB1-ECE2-A30B-546C3EA3FCB2}"/>
              </a:ext>
            </a:extLst>
          </p:cNvPr>
          <p:cNvSpPr txBox="1"/>
          <p:nvPr/>
        </p:nvSpPr>
        <p:spPr>
          <a:xfrm>
            <a:off x="9307629" y="4774131"/>
            <a:ext cx="2512194" cy="1477328"/>
          </a:xfrm>
          <a:prstGeom prst="rect">
            <a:avLst/>
          </a:prstGeom>
          <a:noFill/>
        </p:spPr>
        <p:txBody>
          <a:bodyPr wrap="square" rtlCol="0">
            <a:spAutoFit/>
          </a:bodyPr>
          <a:lstStyle/>
          <a:p>
            <a:r>
              <a:rPr lang="en-IN" dirty="0"/>
              <a:t>SUBMITTED BY:</a:t>
            </a:r>
          </a:p>
          <a:p>
            <a:r>
              <a:rPr lang="en-IN" dirty="0"/>
              <a:t>AADIKA BHATIA</a:t>
            </a:r>
          </a:p>
          <a:p>
            <a:r>
              <a:rPr lang="en-IN" dirty="0"/>
              <a:t>00213203120</a:t>
            </a:r>
          </a:p>
          <a:p>
            <a:r>
              <a:rPr lang="en-IN" dirty="0"/>
              <a:t>3</a:t>
            </a:r>
            <a:r>
              <a:rPr lang="en-IN" baseline="30000" dirty="0"/>
              <a:t>RD</a:t>
            </a:r>
            <a:r>
              <a:rPr lang="en-IN" dirty="0"/>
              <a:t> YEAR</a:t>
            </a:r>
          </a:p>
          <a:p>
            <a:r>
              <a:rPr lang="en-IN" dirty="0"/>
              <a:t>IT-1</a:t>
            </a:r>
          </a:p>
        </p:txBody>
      </p:sp>
      <p:pic>
        <p:nvPicPr>
          <p:cNvPr id="13" name="Picture 12">
            <a:extLst>
              <a:ext uri="{FF2B5EF4-FFF2-40B4-BE49-F238E27FC236}">
                <a16:creationId xmlns:a16="http://schemas.microsoft.com/office/drawing/2014/main" id="{9EF4D7DB-B238-E2B3-A18E-1F1BF28F07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0895" y="259883"/>
            <a:ext cx="3226869" cy="2151246"/>
          </a:xfrm>
          <a:prstGeom prst="rect">
            <a:avLst/>
          </a:prstGeom>
        </p:spPr>
      </p:pic>
    </p:spTree>
    <p:extLst>
      <p:ext uri="{BB962C8B-B14F-4D97-AF65-F5344CB8AC3E}">
        <p14:creationId xmlns:p14="http://schemas.microsoft.com/office/powerpoint/2010/main" val="986821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54F2B3E-AD81-2B2A-763E-5AF96E2F03A3}"/>
              </a:ext>
            </a:extLst>
          </p:cNvPr>
          <p:cNvSpPr txBox="1"/>
          <p:nvPr/>
        </p:nvSpPr>
        <p:spPr>
          <a:xfrm>
            <a:off x="3388092" y="356135"/>
            <a:ext cx="5515276" cy="707886"/>
          </a:xfrm>
          <a:prstGeom prst="rect">
            <a:avLst/>
          </a:prstGeom>
          <a:noFill/>
        </p:spPr>
        <p:txBody>
          <a:bodyPr wrap="square" rtlCol="0">
            <a:spAutoFit/>
          </a:bodyPr>
          <a:lstStyle/>
          <a:p>
            <a:pPr algn="ctr"/>
            <a:r>
              <a:rPr lang="en-IN" sz="4000" u="sng" dirty="0">
                <a:solidFill>
                  <a:srgbClr val="00B0F0"/>
                </a:solidFill>
                <a:latin typeface="Times New Roman" panose="02020603050405020304" pitchFamily="18" charset="0"/>
                <a:cs typeface="Times New Roman" panose="02020603050405020304" pitchFamily="18" charset="0"/>
              </a:rPr>
              <a:t>PLATFORM USED </a:t>
            </a:r>
          </a:p>
        </p:txBody>
      </p:sp>
      <p:sp>
        <p:nvSpPr>
          <p:cNvPr id="2" name="TextBox 1">
            <a:extLst>
              <a:ext uri="{FF2B5EF4-FFF2-40B4-BE49-F238E27FC236}">
                <a16:creationId xmlns:a16="http://schemas.microsoft.com/office/drawing/2014/main" id="{B896D142-B14B-A3A4-7827-944BDD3A8255}"/>
              </a:ext>
            </a:extLst>
          </p:cNvPr>
          <p:cNvSpPr txBox="1"/>
          <p:nvPr/>
        </p:nvSpPr>
        <p:spPr>
          <a:xfrm>
            <a:off x="847023" y="1684420"/>
            <a:ext cx="10337533" cy="2985433"/>
          </a:xfrm>
          <a:prstGeom prst="rect">
            <a:avLst/>
          </a:prstGeom>
          <a:noFill/>
        </p:spPr>
        <p:txBody>
          <a:bodyPr wrap="square" rtlCol="0">
            <a:spAutoFit/>
          </a:bodyPr>
          <a:lstStyle/>
          <a:p>
            <a:pPr marL="457200" indent="-457200">
              <a:buFont typeface="Arial" panose="020B0604020202020204" pitchFamily="34" charset="0"/>
              <a:buChar char="•"/>
            </a:pPr>
            <a:r>
              <a:rPr lang="en-IN" sz="2800" dirty="0">
                <a:solidFill>
                  <a:schemeClr val="accent3"/>
                </a:solidFill>
                <a:latin typeface="Rockwell" panose="02060603020205020403" pitchFamily="18" charset="0"/>
                <a:ea typeface="Cascadia Code" panose="020B0609020000020004" pitchFamily="49" charset="0"/>
                <a:cs typeface="Cascadia Code" panose="020B0609020000020004" pitchFamily="49" charset="0"/>
              </a:rPr>
              <a:t>GOOGLE COLAB</a:t>
            </a:r>
          </a:p>
          <a:p>
            <a:pPr marL="457200" indent="-457200">
              <a:buFont typeface="Arial" panose="020B0604020202020204" pitchFamily="34" charset="0"/>
              <a:buChar char="•"/>
            </a:pPr>
            <a:endParaRPr lang="en-IN" sz="2800" dirty="0">
              <a:solidFill>
                <a:schemeClr val="accent3"/>
              </a:solidFill>
              <a:latin typeface="Rockwell" panose="02060603020205020403" pitchFamily="18" charset="0"/>
              <a:ea typeface="Cascadia Code" panose="020B0609020000020004" pitchFamily="49" charset="0"/>
              <a:cs typeface="Cascadia Code" panose="020B0609020000020004" pitchFamily="49" charset="0"/>
            </a:endParaRPr>
          </a:p>
          <a:p>
            <a:endParaRPr lang="en-IN" sz="2800" dirty="0">
              <a:solidFill>
                <a:schemeClr val="accent3"/>
              </a:solidFill>
              <a:latin typeface="Rockwell" panose="02060603020205020403" pitchFamily="18" charset="0"/>
              <a:ea typeface="Cascadia Code" panose="020B0609020000020004" pitchFamily="49" charset="0"/>
              <a:cs typeface="Cascadia Code" panose="020B0609020000020004" pitchFamily="49" charset="0"/>
            </a:endParaRPr>
          </a:p>
          <a:p>
            <a:endParaRPr lang="en-IN" sz="2800" dirty="0">
              <a:solidFill>
                <a:schemeClr val="accent3"/>
              </a:solidFill>
              <a:latin typeface="Rockwell" panose="02060603020205020403" pitchFamily="18" charset="0"/>
              <a:ea typeface="Cascadia Code" panose="020B0609020000020004" pitchFamily="49" charset="0"/>
              <a:cs typeface="Cascadia Code" panose="020B0609020000020004" pitchFamily="49" charset="0"/>
            </a:endParaRPr>
          </a:p>
          <a:p>
            <a:endParaRPr lang="en-IN" sz="2800" dirty="0">
              <a:solidFill>
                <a:schemeClr val="accent3"/>
              </a:solidFill>
              <a:latin typeface="Rockwell" panose="02060603020205020403" pitchFamily="18" charset="0"/>
              <a:ea typeface="Cascadia Code" panose="020B0609020000020004" pitchFamily="49" charset="0"/>
              <a:cs typeface="Cascadia Code" panose="020B0609020000020004" pitchFamily="49" charset="0"/>
            </a:endParaRPr>
          </a:p>
          <a:p>
            <a:endParaRPr lang="en-IN" sz="2800" b="1" dirty="0">
              <a:solidFill>
                <a:schemeClr val="accent3"/>
              </a:solidFill>
              <a:latin typeface="Rockwell" panose="02060603020205020403" pitchFamily="18" charset="0"/>
              <a:ea typeface="Cascadia Code" panose="020B0609020000020004" pitchFamily="49" charset="0"/>
              <a:cs typeface="Cascadia Code" panose="020B0609020000020004" pitchFamily="49" charset="0"/>
            </a:endParaRPr>
          </a:p>
          <a:p>
            <a:endParaRPr lang="en-IN" sz="2000" dirty="0">
              <a:solidFill>
                <a:schemeClr val="accent3"/>
              </a:solidFill>
              <a:latin typeface="Rockwell" panose="02060603020205020403" pitchFamily="18" charset="0"/>
              <a:ea typeface="Cascadia Code" panose="020B0609020000020004" pitchFamily="49" charset="0"/>
              <a:cs typeface="Cascadia Code" panose="020B0609020000020004" pitchFamily="49" charset="0"/>
            </a:endParaRPr>
          </a:p>
        </p:txBody>
      </p:sp>
      <p:pic>
        <p:nvPicPr>
          <p:cNvPr id="3" name="Picture 2">
            <a:extLst>
              <a:ext uri="{FF2B5EF4-FFF2-40B4-BE49-F238E27FC236}">
                <a16:creationId xmlns:a16="http://schemas.microsoft.com/office/drawing/2014/main" id="{D0773DD5-6D46-A8DC-C60D-AB5884E94816}"/>
              </a:ext>
            </a:extLst>
          </p:cNvPr>
          <p:cNvPicPr>
            <a:picLocks noChangeAspect="1"/>
          </p:cNvPicPr>
          <p:nvPr/>
        </p:nvPicPr>
        <p:blipFill>
          <a:blip r:embed="rId2"/>
          <a:stretch>
            <a:fillRect/>
          </a:stretch>
        </p:blipFill>
        <p:spPr>
          <a:xfrm>
            <a:off x="8681988" y="1112708"/>
            <a:ext cx="2369720" cy="1052675"/>
          </a:xfrm>
          <a:prstGeom prst="rect">
            <a:avLst/>
          </a:prstGeom>
        </p:spPr>
      </p:pic>
      <p:pic>
        <p:nvPicPr>
          <p:cNvPr id="6" name="Picture 5">
            <a:extLst>
              <a:ext uri="{FF2B5EF4-FFF2-40B4-BE49-F238E27FC236}">
                <a16:creationId xmlns:a16="http://schemas.microsoft.com/office/drawing/2014/main" id="{06C54712-F210-A8C4-436F-1B76433937F6}"/>
              </a:ext>
            </a:extLst>
          </p:cNvPr>
          <p:cNvPicPr>
            <a:picLocks noChangeAspect="1"/>
          </p:cNvPicPr>
          <p:nvPr/>
        </p:nvPicPr>
        <p:blipFill>
          <a:blip r:embed="rId3"/>
          <a:stretch>
            <a:fillRect/>
          </a:stretch>
        </p:blipFill>
        <p:spPr>
          <a:xfrm>
            <a:off x="972150" y="2605493"/>
            <a:ext cx="10241281" cy="3652260"/>
          </a:xfrm>
          <a:prstGeom prst="rect">
            <a:avLst/>
          </a:prstGeom>
        </p:spPr>
      </p:pic>
    </p:spTree>
    <p:extLst>
      <p:ext uri="{BB962C8B-B14F-4D97-AF65-F5344CB8AC3E}">
        <p14:creationId xmlns:p14="http://schemas.microsoft.com/office/powerpoint/2010/main" val="2910187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54F2B3E-AD81-2B2A-763E-5AF96E2F03A3}"/>
              </a:ext>
            </a:extLst>
          </p:cNvPr>
          <p:cNvSpPr txBox="1"/>
          <p:nvPr/>
        </p:nvSpPr>
        <p:spPr>
          <a:xfrm>
            <a:off x="3388092" y="356135"/>
            <a:ext cx="5515276" cy="707886"/>
          </a:xfrm>
          <a:prstGeom prst="rect">
            <a:avLst/>
          </a:prstGeom>
          <a:noFill/>
        </p:spPr>
        <p:txBody>
          <a:bodyPr wrap="square" rtlCol="0">
            <a:spAutoFit/>
          </a:bodyPr>
          <a:lstStyle/>
          <a:p>
            <a:pPr algn="ctr"/>
            <a:r>
              <a:rPr lang="en-IN" sz="4000" u="sng" dirty="0">
                <a:solidFill>
                  <a:srgbClr val="00B0F0"/>
                </a:solidFill>
                <a:latin typeface="Times New Roman" panose="02020603050405020304" pitchFamily="18" charset="0"/>
                <a:cs typeface="Times New Roman" panose="02020603050405020304" pitchFamily="18" charset="0"/>
              </a:rPr>
              <a:t>HOW IT WORKS ? </a:t>
            </a:r>
          </a:p>
        </p:txBody>
      </p:sp>
      <p:pic>
        <p:nvPicPr>
          <p:cNvPr id="4" name="Picture 3">
            <a:extLst>
              <a:ext uri="{FF2B5EF4-FFF2-40B4-BE49-F238E27FC236}">
                <a16:creationId xmlns:a16="http://schemas.microsoft.com/office/drawing/2014/main" id="{AC4FA3F8-FD7F-9477-D1BF-DC0124BCC043}"/>
              </a:ext>
            </a:extLst>
          </p:cNvPr>
          <p:cNvPicPr>
            <a:picLocks noChangeAspect="1"/>
          </p:cNvPicPr>
          <p:nvPr/>
        </p:nvPicPr>
        <p:blipFill>
          <a:blip r:embed="rId2"/>
          <a:stretch>
            <a:fillRect/>
          </a:stretch>
        </p:blipFill>
        <p:spPr>
          <a:xfrm>
            <a:off x="878240" y="1200318"/>
            <a:ext cx="10489196" cy="5244598"/>
          </a:xfrm>
          <a:prstGeom prst="rect">
            <a:avLst/>
          </a:prstGeom>
        </p:spPr>
      </p:pic>
    </p:spTree>
    <p:extLst>
      <p:ext uri="{BB962C8B-B14F-4D97-AF65-F5344CB8AC3E}">
        <p14:creationId xmlns:p14="http://schemas.microsoft.com/office/powerpoint/2010/main" val="2482045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54F2B3E-AD81-2B2A-763E-5AF96E2F03A3}"/>
              </a:ext>
            </a:extLst>
          </p:cNvPr>
          <p:cNvSpPr txBox="1"/>
          <p:nvPr/>
        </p:nvSpPr>
        <p:spPr>
          <a:xfrm>
            <a:off x="3349592" y="182877"/>
            <a:ext cx="5515276" cy="707886"/>
          </a:xfrm>
          <a:prstGeom prst="rect">
            <a:avLst/>
          </a:prstGeom>
          <a:noFill/>
        </p:spPr>
        <p:txBody>
          <a:bodyPr wrap="square" rtlCol="0">
            <a:spAutoFit/>
          </a:bodyPr>
          <a:lstStyle/>
          <a:p>
            <a:pPr algn="ctr"/>
            <a:r>
              <a:rPr lang="en-IN" sz="4000" u="sng" dirty="0">
                <a:solidFill>
                  <a:srgbClr val="00B0F0"/>
                </a:solidFill>
                <a:latin typeface="Times New Roman" panose="02020603050405020304" pitchFamily="18" charset="0"/>
                <a:cs typeface="Times New Roman" panose="02020603050405020304" pitchFamily="18" charset="0"/>
              </a:rPr>
              <a:t>HEATWAVE </a:t>
            </a:r>
          </a:p>
        </p:txBody>
      </p:sp>
      <p:pic>
        <p:nvPicPr>
          <p:cNvPr id="3" name="Picture 2">
            <a:extLst>
              <a:ext uri="{FF2B5EF4-FFF2-40B4-BE49-F238E27FC236}">
                <a16:creationId xmlns:a16="http://schemas.microsoft.com/office/drawing/2014/main" id="{A796A448-F5CF-0236-91DA-33846EEE18DC}"/>
              </a:ext>
            </a:extLst>
          </p:cNvPr>
          <p:cNvPicPr>
            <a:picLocks noChangeAspect="1"/>
          </p:cNvPicPr>
          <p:nvPr/>
        </p:nvPicPr>
        <p:blipFill rotWithShape="1">
          <a:blip r:embed="rId2"/>
          <a:srcRect l="3591" t="2327" r="4203" b="3076"/>
          <a:stretch/>
        </p:blipFill>
        <p:spPr>
          <a:xfrm>
            <a:off x="2926081" y="968244"/>
            <a:ext cx="6525929" cy="5783883"/>
          </a:xfrm>
          <a:prstGeom prst="rect">
            <a:avLst/>
          </a:prstGeom>
        </p:spPr>
      </p:pic>
    </p:spTree>
    <p:extLst>
      <p:ext uri="{BB962C8B-B14F-4D97-AF65-F5344CB8AC3E}">
        <p14:creationId xmlns:p14="http://schemas.microsoft.com/office/powerpoint/2010/main" val="555586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54F2B3E-AD81-2B2A-763E-5AF96E2F03A3}"/>
              </a:ext>
            </a:extLst>
          </p:cNvPr>
          <p:cNvSpPr txBox="1"/>
          <p:nvPr/>
        </p:nvSpPr>
        <p:spPr>
          <a:xfrm>
            <a:off x="3349592" y="182877"/>
            <a:ext cx="5515276" cy="707886"/>
          </a:xfrm>
          <a:prstGeom prst="rect">
            <a:avLst/>
          </a:prstGeom>
          <a:noFill/>
        </p:spPr>
        <p:txBody>
          <a:bodyPr wrap="square" rtlCol="0">
            <a:spAutoFit/>
          </a:bodyPr>
          <a:lstStyle/>
          <a:p>
            <a:pPr algn="ctr"/>
            <a:r>
              <a:rPr lang="en-IN" sz="4000" u="sng" dirty="0">
                <a:solidFill>
                  <a:srgbClr val="00B0F0"/>
                </a:solidFill>
                <a:latin typeface="Times New Roman" panose="02020603050405020304" pitchFamily="18" charset="0"/>
                <a:cs typeface="Times New Roman" panose="02020603050405020304" pitchFamily="18" charset="0"/>
              </a:rPr>
              <a:t>ACCURACY </a:t>
            </a:r>
          </a:p>
        </p:txBody>
      </p:sp>
      <p:pic>
        <p:nvPicPr>
          <p:cNvPr id="2" name="Picture 1">
            <a:extLst>
              <a:ext uri="{FF2B5EF4-FFF2-40B4-BE49-F238E27FC236}">
                <a16:creationId xmlns:a16="http://schemas.microsoft.com/office/drawing/2014/main" id="{0037C0A6-48A0-41DC-5F18-7F747CE0BA8B}"/>
              </a:ext>
            </a:extLst>
          </p:cNvPr>
          <p:cNvPicPr>
            <a:picLocks noChangeAspect="1"/>
          </p:cNvPicPr>
          <p:nvPr/>
        </p:nvPicPr>
        <p:blipFill>
          <a:blip r:embed="rId2"/>
          <a:stretch>
            <a:fillRect/>
          </a:stretch>
        </p:blipFill>
        <p:spPr>
          <a:xfrm>
            <a:off x="183729" y="1265723"/>
            <a:ext cx="5581695" cy="5505650"/>
          </a:xfrm>
          <a:prstGeom prst="rect">
            <a:avLst/>
          </a:prstGeom>
        </p:spPr>
      </p:pic>
      <p:pic>
        <p:nvPicPr>
          <p:cNvPr id="4" name="Picture 3">
            <a:extLst>
              <a:ext uri="{FF2B5EF4-FFF2-40B4-BE49-F238E27FC236}">
                <a16:creationId xmlns:a16="http://schemas.microsoft.com/office/drawing/2014/main" id="{379BB51F-6041-C47E-0555-402819480DD1}"/>
              </a:ext>
            </a:extLst>
          </p:cNvPr>
          <p:cNvPicPr>
            <a:picLocks noChangeAspect="1"/>
          </p:cNvPicPr>
          <p:nvPr/>
        </p:nvPicPr>
        <p:blipFill>
          <a:blip r:embed="rId3"/>
          <a:stretch>
            <a:fillRect/>
          </a:stretch>
        </p:blipFill>
        <p:spPr>
          <a:xfrm>
            <a:off x="5913746" y="1838427"/>
            <a:ext cx="6102659" cy="4379494"/>
          </a:xfrm>
          <a:prstGeom prst="rect">
            <a:avLst/>
          </a:prstGeom>
        </p:spPr>
      </p:pic>
    </p:spTree>
    <p:extLst>
      <p:ext uri="{BB962C8B-B14F-4D97-AF65-F5344CB8AC3E}">
        <p14:creationId xmlns:p14="http://schemas.microsoft.com/office/powerpoint/2010/main" val="2617298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295A0BA-5C26-2FFB-A859-541FDB798228}"/>
              </a:ext>
            </a:extLst>
          </p:cNvPr>
          <p:cNvCxnSpPr>
            <a:cxnSpLocks/>
          </p:cNvCxnSpPr>
          <p:nvPr/>
        </p:nvCxnSpPr>
        <p:spPr>
          <a:xfrm>
            <a:off x="0" y="2810577"/>
            <a:ext cx="8046720" cy="0"/>
          </a:xfrm>
          <a:prstGeom prst="line">
            <a:avLst/>
          </a:prstGeom>
          <a:ln w="38100"/>
        </p:spPr>
        <p:style>
          <a:lnRef idx="3">
            <a:schemeClr val="accent3"/>
          </a:lnRef>
          <a:fillRef idx="0">
            <a:schemeClr val="accent3"/>
          </a:fillRef>
          <a:effectRef idx="2">
            <a:schemeClr val="accent3"/>
          </a:effectRef>
          <a:fontRef idx="minor">
            <a:schemeClr val="tx1"/>
          </a:fontRef>
        </p:style>
      </p:cxnSp>
      <p:sp>
        <p:nvSpPr>
          <p:cNvPr id="11" name="TextBox 10">
            <a:extLst>
              <a:ext uri="{FF2B5EF4-FFF2-40B4-BE49-F238E27FC236}">
                <a16:creationId xmlns:a16="http://schemas.microsoft.com/office/drawing/2014/main" id="{D7808266-A2CF-658B-4114-1143922946FE}"/>
              </a:ext>
            </a:extLst>
          </p:cNvPr>
          <p:cNvSpPr txBox="1"/>
          <p:nvPr/>
        </p:nvSpPr>
        <p:spPr>
          <a:xfrm>
            <a:off x="267101" y="3054234"/>
            <a:ext cx="6097604" cy="1107996"/>
          </a:xfrm>
          <a:prstGeom prst="rect">
            <a:avLst/>
          </a:prstGeom>
          <a:noFill/>
        </p:spPr>
        <p:txBody>
          <a:bodyPr wrap="square">
            <a:spAutoFit/>
          </a:bodyPr>
          <a:lstStyle/>
          <a:p>
            <a:r>
              <a:rPr lang="en-IN" sz="6600" dirty="0">
                <a:solidFill>
                  <a:srgbClr val="07A8E9"/>
                </a:solidFill>
                <a:latin typeface="Times New Roman" panose="02020603050405020304" pitchFamily="18" charset="0"/>
                <a:cs typeface="Times New Roman" panose="02020603050405020304" pitchFamily="18" charset="0"/>
              </a:rPr>
              <a:t>THANK YOU </a:t>
            </a:r>
          </a:p>
        </p:txBody>
      </p:sp>
    </p:spTree>
    <p:extLst>
      <p:ext uri="{BB962C8B-B14F-4D97-AF65-F5344CB8AC3E}">
        <p14:creationId xmlns:p14="http://schemas.microsoft.com/office/powerpoint/2010/main" val="3194692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35BCF1A-41D9-EEC5-508A-ADFD3EC21CB3}"/>
              </a:ext>
            </a:extLst>
          </p:cNvPr>
          <p:cNvSpPr/>
          <p:nvPr/>
        </p:nvSpPr>
        <p:spPr>
          <a:xfrm>
            <a:off x="1482291" y="1203158"/>
            <a:ext cx="9144000" cy="4716379"/>
          </a:xfrm>
          <a:prstGeom prst="roundRect">
            <a:avLst/>
          </a:prstGeom>
          <a:solidFill>
            <a:schemeClr val="tx1">
              <a:lumMod val="85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5" name="TextBox 4">
            <a:extLst>
              <a:ext uri="{FF2B5EF4-FFF2-40B4-BE49-F238E27FC236}">
                <a16:creationId xmlns:a16="http://schemas.microsoft.com/office/drawing/2014/main" id="{454F2B3E-AD81-2B2A-763E-5AF96E2F03A3}"/>
              </a:ext>
            </a:extLst>
          </p:cNvPr>
          <p:cNvSpPr txBox="1"/>
          <p:nvPr/>
        </p:nvSpPr>
        <p:spPr>
          <a:xfrm>
            <a:off x="4581625" y="423512"/>
            <a:ext cx="2887579" cy="707886"/>
          </a:xfrm>
          <a:prstGeom prst="rect">
            <a:avLst/>
          </a:prstGeom>
          <a:noFill/>
        </p:spPr>
        <p:txBody>
          <a:bodyPr wrap="square" rtlCol="0">
            <a:spAutoFit/>
          </a:bodyPr>
          <a:lstStyle/>
          <a:p>
            <a:pPr algn="ctr"/>
            <a:r>
              <a:rPr lang="en-IN" sz="4000" dirty="0">
                <a:solidFill>
                  <a:srgbClr val="00B0F0"/>
                </a:solidFill>
                <a:latin typeface="Times New Roman" panose="02020603050405020304" pitchFamily="18" charset="0"/>
                <a:cs typeface="Times New Roman" panose="02020603050405020304" pitchFamily="18" charset="0"/>
              </a:rPr>
              <a:t>INDEX</a:t>
            </a:r>
          </a:p>
        </p:txBody>
      </p:sp>
      <p:sp>
        <p:nvSpPr>
          <p:cNvPr id="6" name="TextBox 5">
            <a:extLst>
              <a:ext uri="{FF2B5EF4-FFF2-40B4-BE49-F238E27FC236}">
                <a16:creationId xmlns:a16="http://schemas.microsoft.com/office/drawing/2014/main" id="{A45BD0C4-D753-92CE-2BBF-CF15BB0071C1}"/>
              </a:ext>
            </a:extLst>
          </p:cNvPr>
          <p:cNvSpPr txBox="1"/>
          <p:nvPr/>
        </p:nvSpPr>
        <p:spPr>
          <a:xfrm>
            <a:off x="4581624" y="1722923"/>
            <a:ext cx="4985887" cy="3539430"/>
          </a:xfrm>
          <a:prstGeom prst="rect">
            <a:avLst/>
          </a:prstGeom>
          <a:noFill/>
        </p:spPr>
        <p:txBody>
          <a:bodyPr wrap="square" rtlCol="0">
            <a:spAutoFit/>
          </a:bodyPr>
          <a:lstStyle/>
          <a:p>
            <a:pPr marL="285750" indent="-285750">
              <a:buFont typeface="Arial" panose="020B0604020202020204" pitchFamily="34" charset="0"/>
              <a:buChar char="•"/>
            </a:pPr>
            <a:r>
              <a:rPr lang="en-IN" sz="2800" dirty="0">
                <a:solidFill>
                  <a:schemeClr val="bg2"/>
                </a:solidFill>
              </a:rPr>
              <a:t>INTRODUCTION</a:t>
            </a:r>
          </a:p>
          <a:p>
            <a:pPr marL="285750" indent="-285750">
              <a:buFont typeface="Arial" panose="020B0604020202020204" pitchFamily="34" charset="0"/>
              <a:buChar char="•"/>
            </a:pPr>
            <a:r>
              <a:rPr lang="en-IN" sz="2800" dirty="0">
                <a:solidFill>
                  <a:schemeClr val="bg2"/>
                </a:solidFill>
              </a:rPr>
              <a:t>PROJECT SUMMARY</a:t>
            </a:r>
          </a:p>
          <a:p>
            <a:pPr marL="285750" indent="-285750">
              <a:buFont typeface="Arial" panose="020B0604020202020204" pitchFamily="34" charset="0"/>
              <a:buChar char="•"/>
            </a:pPr>
            <a:r>
              <a:rPr lang="en-IN" sz="2800" dirty="0">
                <a:solidFill>
                  <a:schemeClr val="bg2"/>
                </a:solidFill>
              </a:rPr>
              <a:t>TECHNOLOGY USED</a:t>
            </a:r>
          </a:p>
          <a:p>
            <a:pPr marL="285750" indent="-285750">
              <a:buFont typeface="Arial" panose="020B0604020202020204" pitchFamily="34" charset="0"/>
              <a:buChar char="•"/>
            </a:pPr>
            <a:r>
              <a:rPr lang="en-IN" sz="2800" dirty="0">
                <a:solidFill>
                  <a:schemeClr val="bg2"/>
                </a:solidFill>
              </a:rPr>
              <a:t>TECH STACK</a:t>
            </a:r>
          </a:p>
          <a:p>
            <a:pPr marL="285750" indent="-285750">
              <a:buFont typeface="Arial" panose="020B0604020202020204" pitchFamily="34" charset="0"/>
              <a:buChar char="•"/>
            </a:pPr>
            <a:r>
              <a:rPr lang="en-IN" sz="2800" dirty="0">
                <a:solidFill>
                  <a:schemeClr val="bg2"/>
                </a:solidFill>
              </a:rPr>
              <a:t>PLATFORM USED</a:t>
            </a:r>
          </a:p>
          <a:p>
            <a:pPr marL="285750" indent="-285750">
              <a:buFont typeface="Arial" panose="020B0604020202020204" pitchFamily="34" charset="0"/>
              <a:buChar char="•"/>
            </a:pPr>
            <a:r>
              <a:rPr lang="en-IN" sz="2800" dirty="0">
                <a:solidFill>
                  <a:schemeClr val="bg2"/>
                </a:solidFill>
              </a:rPr>
              <a:t>HOW IT WORKS?</a:t>
            </a:r>
          </a:p>
          <a:p>
            <a:pPr marL="285750" indent="-285750">
              <a:buFont typeface="Arial" panose="020B0604020202020204" pitchFamily="34" charset="0"/>
              <a:buChar char="•"/>
            </a:pPr>
            <a:r>
              <a:rPr lang="en-IN" sz="2800" dirty="0">
                <a:solidFill>
                  <a:schemeClr val="bg2"/>
                </a:solidFill>
              </a:rPr>
              <a:t>HEATWAVE</a:t>
            </a:r>
          </a:p>
          <a:p>
            <a:pPr marL="285750" indent="-285750">
              <a:buFont typeface="Arial" panose="020B0604020202020204" pitchFamily="34" charset="0"/>
              <a:buChar char="•"/>
            </a:pPr>
            <a:r>
              <a:rPr lang="en-IN" sz="2800" dirty="0">
                <a:solidFill>
                  <a:schemeClr val="bg2"/>
                </a:solidFill>
              </a:rPr>
              <a:t>ACCURACY</a:t>
            </a:r>
          </a:p>
        </p:txBody>
      </p:sp>
    </p:spTree>
    <p:extLst>
      <p:ext uri="{BB962C8B-B14F-4D97-AF65-F5344CB8AC3E}">
        <p14:creationId xmlns:p14="http://schemas.microsoft.com/office/powerpoint/2010/main" val="675049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35BCF1A-41D9-EEC5-508A-ADFD3EC21CB3}"/>
              </a:ext>
            </a:extLst>
          </p:cNvPr>
          <p:cNvSpPr/>
          <p:nvPr/>
        </p:nvSpPr>
        <p:spPr>
          <a:xfrm>
            <a:off x="1482291" y="1203158"/>
            <a:ext cx="9144000" cy="4716379"/>
          </a:xfrm>
          <a:prstGeom prst="roundRect">
            <a:avLst/>
          </a:prstGeom>
          <a:solidFill>
            <a:schemeClr val="tx1">
              <a:lumMod val="85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5" name="TextBox 4">
            <a:extLst>
              <a:ext uri="{FF2B5EF4-FFF2-40B4-BE49-F238E27FC236}">
                <a16:creationId xmlns:a16="http://schemas.microsoft.com/office/drawing/2014/main" id="{454F2B3E-AD81-2B2A-763E-5AF96E2F03A3}"/>
              </a:ext>
            </a:extLst>
          </p:cNvPr>
          <p:cNvSpPr txBox="1"/>
          <p:nvPr/>
        </p:nvSpPr>
        <p:spPr>
          <a:xfrm>
            <a:off x="3859730" y="471638"/>
            <a:ext cx="4543124" cy="707886"/>
          </a:xfrm>
          <a:prstGeom prst="rect">
            <a:avLst/>
          </a:prstGeom>
          <a:noFill/>
        </p:spPr>
        <p:txBody>
          <a:bodyPr wrap="square" rtlCol="0">
            <a:spAutoFit/>
          </a:bodyPr>
          <a:lstStyle/>
          <a:p>
            <a:pPr algn="ctr"/>
            <a:r>
              <a:rPr lang="en-IN" sz="4000" dirty="0">
                <a:solidFill>
                  <a:srgbClr val="00B0F0"/>
                </a:solidFill>
                <a:latin typeface="Times New Roman" panose="02020603050405020304" pitchFamily="18" charset="0"/>
                <a:cs typeface="Times New Roman" panose="02020603050405020304" pitchFamily="18" charset="0"/>
              </a:rPr>
              <a:t>INTRODUCTION</a:t>
            </a:r>
          </a:p>
        </p:txBody>
      </p:sp>
      <p:sp>
        <p:nvSpPr>
          <p:cNvPr id="6" name="TextBox 5">
            <a:extLst>
              <a:ext uri="{FF2B5EF4-FFF2-40B4-BE49-F238E27FC236}">
                <a16:creationId xmlns:a16="http://schemas.microsoft.com/office/drawing/2014/main" id="{A45BD0C4-D753-92CE-2BBF-CF15BB0071C1}"/>
              </a:ext>
            </a:extLst>
          </p:cNvPr>
          <p:cNvSpPr txBox="1"/>
          <p:nvPr/>
        </p:nvSpPr>
        <p:spPr>
          <a:xfrm>
            <a:off x="2685448" y="2011680"/>
            <a:ext cx="7190071" cy="2677656"/>
          </a:xfrm>
          <a:prstGeom prst="rect">
            <a:avLst/>
          </a:prstGeom>
          <a:noFill/>
        </p:spPr>
        <p:txBody>
          <a:bodyPr wrap="square" rtlCol="0">
            <a:spAutoFit/>
          </a:bodyPr>
          <a:lstStyle/>
          <a:p>
            <a:pPr marL="342900" indent="-342900">
              <a:buFont typeface="Wingdings" panose="05000000000000000000" pitchFamily="2" charset="2"/>
              <a:buChar char="§"/>
            </a:pPr>
            <a:r>
              <a:rPr lang="en-IN" sz="2400" dirty="0">
                <a:solidFill>
                  <a:schemeClr val="bg2"/>
                </a:solidFill>
              </a:rPr>
              <a:t>Buying a real estate a stressful thing . </a:t>
            </a:r>
          </a:p>
          <a:p>
            <a:pPr marL="342900" indent="-342900">
              <a:buFont typeface="Wingdings" panose="05000000000000000000" pitchFamily="2" charset="2"/>
              <a:buChar char="§"/>
            </a:pPr>
            <a:r>
              <a:rPr lang="en-IN" sz="2400" dirty="0">
                <a:solidFill>
                  <a:schemeClr val="bg2"/>
                </a:solidFill>
              </a:rPr>
              <a:t>Buyers are generally not aware of the factors that influence the prices of houses.</a:t>
            </a:r>
          </a:p>
          <a:p>
            <a:pPr marL="342900" indent="-342900">
              <a:buFont typeface="Wingdings" panose="05000000000000000000" pitchFamily="2" charset="2"/>
              <a:buChar char="§"/>
            </a:pPr>
            <a:r>
              <a:rPr lang="en-IN" sz="2400" dirty="0">
                <a:solidFill>
                  <a:schemeClr val="bg2"/>
                </a:solidFill>
              </a:rPr>
              <a:t>Real estate agents are the most trusted by the with the communication between the buyer and seller.</a:t>
            </a:r>
          </a:p>
          <a:p>
            <a:pPr marL="342900" indent="-342900">
              <a:buFont typeface="Wingdings" panose="05000000000000000000" pitchFamily="2" charset="2"/>
              <a:buChar char="§"/>
            </a:pPr>
            <a:r>
              <a:rPr lang="en-IN" sz="2400" dirty="0">
                <a:solidFill>
                  <a:schemeClr val="bg2"/>
                </a:solidFill>
              </a:rPr>
              <a:t>This model acts as a middle man and predict the actual cost of the houses.</a:t>
            </a:r>
          </a:p>
        </p:txBody>
      </p:sp>
    </p:spTree>
    <p:extLst>
      <p:ext uri="{BB962C8B-B14F-4D97-AF65-F5344CB8AC3E}">
        <p14:creationId xmlns:p14="http://schemas.microsoft.com/office/powerpoint/2010/main" val="1222425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35BCF1A-41D9-EEC5-508A-ADFD3EC21CB3}"/>
              </a:ext>
            </a:extLst>
          </p:cNvPr>
          <p:cNvSpPr/>
          <p:nvPr/>
        </p:nvSpPr>
        <p:spPr>
          <a:xfrm>
            <a:off x="1482291" y="1203158"/>
            <a:ext cx="9144000" cy="4716379"/>
          </a:xfrm>
          <a:prstGeom prst="roundRect">
            <a:avLst/>
          </a:prstGeom>
          <a:solidFill>
            <a:schemeClr val="tx1">
              <a:lumMod val="85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TextBox 5">
            <a:extLst>
              <a:ext uri="{FF2B5EF4-FFF2-40B4-BE49-F238E27FC236}">
                <a16:creationId xmlns:a16="http://schemas.microsoft.com/office/drawing/2014/main" id="{A45BD0C4-D753-92CE-2BBF-CF15BB0071C1}"/>
              </a:ext>
            </a:extLst>
          </p:cNvPr>
          <p:cNvSpPr txBox="1"/>
          <p:nvPr/>
        </p:nvSpPr>
        <p:spPr>
          <a:xfrm>
            <a:off x="2608446" y="1953929"/>
            <a:ext cx="7190071" cy="3262432"/>
          </a:xfrm>
          <a:prstGeom prst="rect">
            <a:avLst/>
          </a:prstGeom>
          <a:noFill/>
        </p:spPr>
        <p:txBody>
          <a:bodyPr wrap="square" rtlCol="0">
            <a:spAutoFit/>
          </a:bodyPr>
          <a:lstStyle/>
          <a:p>
            <a:r>
              <a:rPr lang="en-IN" sz="2000" dirty="0">
                <a:solidFill>
                  <a:schemeClr val="bg1"/>
                </a:solidFill>
                <a:latin typeface="Times New Roman" panose="02020603050405020304" pitchFamily="18" charset="0"/>
                <a:cs typeface="Times New Roman" panose="02020603050405020304" pitchFamily="18" charset="0"/>
              </a:rPr>
              <a:t>Customers believe property prices depend only on these factors:</a:t>
            </a:r>
          </a:p>
          <a:p>
            <a:pPr marL="457200" indent="-457200">
              <a:buFont typeface="+mj-lt"/>
              <a:buAutoNum type="arabicPeriod"/>
            </a:pPr>
            <a:r>
              <a:rPr lang="en-IN" dirty="0">
                <a:solidFill>
                  <a:schemeClr val="bg2"/>
                </a:solidFill>
                <a:latin typeface="Times New Roman" panose="02020603050405020304" pitchFamily="18" charset="0"/>
                <a:cs typeface="Times New Roman" panose="02020603050405020304" pitchFamily="18" charset="0"/>
              </a:rPr>
              <a:t>Square foot area </a:t>
            </a:r>
          </a:p>
          <a:p>
            <a:pPr marL="457200" indent="-457200">
              <a:buFont typeface="+mj-lt"/>
              <a:buAutoNum type="arabicPeriod"/>
            </a:pPr>
            <a:r>
              <a:rPr lang="en-IN" dirty="0">
                <a:solidFill>
                  <a:schemeClr val="bg2"/>
                </a:solidFill>
                <a:latin typeface="Times New Roman" panose="02020603050405020304" pitchFamily="18" charset="0"/>
                <a:cs typeface="Times New Roman" panose="02020603050405020304" pitchFamily="18" charset="0"/>
              </a:rPr>
              <a:t>Neighbourhood</a:t>
            </a:r>
          </a:p>
          <a:p>
            <a:pPr marL="457200" indent="-457200">
              <a:buFont typeface="+mj-lt"/>
              <a:buAutoNum type="arabicPeriod"/>
            </a:pPr>
            <a:r>
              <a:rPr lang="en-IN" dirty="0">
                <a:solidFill>
                  <a:schemeClr val="bg2"/>
                </a:solidFill>
                <a:latin typeface="Times New Roman" panose="02020603050405020304" pitchFamily="18" charset="0"/>
                <a:cs typeface="Times New Roman" panose="02020603050405020304" pitchFamily="18" charset="0"/>
              </a:rPr>
              <a:t>No. of rooms</a:t>
            </a:r>
          </a:p>
          <a:p>
            <a:endParaRPr lang="en-IN" dirty="0">
              <a:solidFill>
                <a:schemeClr val="bg2"/>
              </a:solidFill>
              <a:latin typeface="Times New Roman" panose="02020603050405020304" pitchFamily="18" charset="0"/>
              <a:cs typeface="Times New Roman" panose="02020603050405020304" pitchFamily="18" charset="0"/>
            </a:endParaRPr>
          </a:p>
          <a:p>
            <a:endParaRPr lang="en-IN" dirty="0">
              <a:solidFill>
                <a:schemeClr val="bg2"/>
              </a:solidFill>
              <a:latin typeface="Times New Roman" panose="02020603050405020304" pitchFamily="18" charset="0"/>
              <a:cs typeface="Times New Roman" panose="02020603050405020304" pitchFamily="18" charset="0"/>
            </a:endParaRPr>
          </a:p>
          <a:p>
            <a:r>
              <a:rPr lang="en-IN" dirty="0">
                <a:solidFill>
                  <a:schemeClr val="bg1"/>
                </a:solidFill>
                <a:latin typeface="Times New Roman" panose="02020603050405020304" pitchFamily="18" charset="0"/>
                <a:cs typeface="Times New Roman" panose="02020603050405020304" pitchFamily="18" charset="0"/>
              </a:rPr>
              <a:t>But it also depends on other factors:</a:t>
            </a:r>
          </a:p>
          <a:p>
            <a:pPr marL="342900" indent="-342900">
              <a:buFont typeface="+mj-lt"/>
              <a:buAutoNum type="arabicPeriod"/>
            </a:pPr>
            <a:r>
              <a:rPr lang="en-IN" dirty="0">
                <a:solidFill>
                  <a:schemeClr val="bg2"/>
                </a:solidFill>
                <a:latin typeface="Times New Roman" panose="02020603050405020304" pitchFamily="18" charset="0"/>
                <a:cs typeface="Times New Roman" panose="02020603050405020304" pitchFamily="18" charset="0"/>
              </a:rPr>
              <a:t>Population status</a:t>
            </a:r>
          </a:p>
          <a:p>
            <a:pPr marL="342900" indent="-342900">
              <a:buFont typeface="+mj-lt"/>
              <a:buAutoNum type="arabicPeriod"/>
            </a:pPr>
            <a:r>
              <a:rPr lang="en-IN" dirty="0">
                <a:solidFill>
                  <a:schemeClr val="bg2"/>
                </a:solidFill>
                <a:latin typeface="Times New Roman" panose="02020603050405020304" pitchFamily="18" charset="0"/>
                <a:cs typeface="Times New Roman" panose="02020603050405020304" pitchFamily="18" charset="0"/>
              </a:rPr>
              <a:t>Crime rate around the area</a:t>
            </a:r>
          </a:p>
          <a:p>
            <a:pPr marL="342900" indent="-342900">
              <a:buFont typeface="+mj-lt"/>
              <a:buAutoNum type="arabicPeriod"/>
            </a:pPr>
            <a:r>
              <a:rPr lang="en-IN" dirty="0">
                <a:solidFill>
                  <a:schemeClr val="bg2"/>
                </a:solidFill>
                <a:latin typeface="Times New Roman" panose="02020603050405020304" pitchFamily="18" charset="0"/>
                <a:cs typeface="Times New Roman" panose="02020603050405020304" pitchFamily="18" charset="0"/>
              </a:rPr>
              <a:t>No. of storeys</a:t>
            </a:r>
          </a:p>
          <a:p>
            <a:endParaRPr lang="en-IN" sz="2400" dirty="0">
              <a:solidFill>
                <a:schemeClr val="bg2"/>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C4F260AA-461A-003C-684B-B477EC951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541" y="3210083"/>
            <a:ext cx="4138864" cy="2329780"/>
          </a:xfrm>
          <a:prstGeom prst="rect">
            <a:avLst/>
          </a:prstGeom>
        </p:spPr>
      </p:pic>
    </p:spTree>
    <p:extLst>
      <p:ext uri="{BB962C8B-B14F-4D97-AF65-F5344CB8AC3E}">
        <p14:creationId xmlns:p14="http://schemas.microsoft.com/office/powerpoint/2010/main" val="761518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35BCF1A-41D9-EEC5-508A-ADFD3EC21CB3}"/>
              </a:ext>
            </a:extLst>
          </p:cNvPr>
          <p:cNvSpPr/>
          <p:nvPr/>
        </p:nvSpPr>
        <p:spPr>
          <a:xfrm>
            <a:off x="1482291" y="1203158"/>
            <a:ext cx="9144000" cy="4716379"/>
          </a:xfrm>
          <a:prstGeom prst="roundRect">
            <a:avLst/>
          </a:prstGeom>
          <a:solidFill>
            <a:schemeClr val="tx1">
              <a:lumMod val="85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5" name="TextBox 4">
            <a:extLst>
              <a:ext uri="{FF2B5EF4-FFF2-40B4-BE49-F238E27FC236}">
                <a16:creationId xmlns:a16="http://schemas.microsoft.com/office/drawing/2014/main" id="{454F2B3E-AD81-2B2A-763E-5AF96E2F03A3}"/>
              </a:ext>
            </a:extLst>
          </p:cNvPr>
          <p:cNvSpPr txBox="1"/>
          <p:nvPr/>
        </p:nvSpPr>
        <p:spPr>
          <a:xfrm>
            <a:off x="3388092" y="385011"/>
            <a:ext cx="5515276" cy="707886"/>
          </a:xfrm>
          <a:prstGeom prst="rect">
            <a:avLst/>
          </a:prstGeom>
          <a:noFill/>
        </p:spPr>
        <p:txBody>
          <a:bodyPr wrap="square" rtlCol="0">
            <a:spAutoFit/>
          </a:bodyPr>
          <a:lstStyle/>
          <a:p>
            <a:pPr algn="ctr"/>
            <a:r>
              <a:rPr lang="en-IN" sz="4000" dirty="0">
                <a:solidFill>
                  <a:srgbClr val="00B0F0"/>
                </a:solidFill>
                <a:latin typeface="Times New Roman" panose="02020603050405020304" pitchFamily="18" charset="0"/>
                <a:cs typeface="Times New Roman" panose="02020603050405020304" pitchFamily="18" charset="0"/>
              </a:rPr>
              <a:t>PROJECT SUMMARY</a:t>
            </a:r>
          </a:p>
        </p:txBody>
      </p:sp>
      <p:sp>
        <p:nvSpPr>
          <p:cNvPr id="6" name="TextBox 5">
            <a:extLst>
              <a:ext uri="{FF2B5EF4-FFF2-40B4-BE49-F238E27FC236}">
                <a16:creationId xmlns:a16="http://schemas.microsoft.com/office/drawing/2014/main" id="{A45BD0C4-D753-92CE-2BBF-CF15BB0071C1}"/>
              </a:ext>
            </a:extLst>
          </p:cNvPr>
          <p:cNvSpPr txBox="1"/>
          <p:nvPr/>
        </p:nvSpPr>
        <p:spPr>
          <a:xfrm>
            <a:off x="2589199" y="1867298"/>
            <a:ext cx="7190071" cy="3416320"/>
          </a:xfrm>
          <a:prstGeom prst="rect">
            <a:avLst/>
          </a:prstGeom>
          <a:noFill/>
        </p:spPr>
        <p:txBody>
          <a:bodyPr wrap="square" rtlCol="0">
            <a:spAutoFit/>
          </a:bodyPr>
          <a:lstStyle/>
          <a:p>
            <a:r>
              <a:rPr lang="en-IN" sz="2400" dirty="0">
                <a:solidFill>
                  <a:schemeClr val="bg2"/>
                </a:solidFill>
              </a:rPr>
              <a:t>This project was made under a bootcamp provided by </a:t>
            </a:r>
            <a:r>
              <a:rPr lang="en-IN" sz="2400" dirty="0" err="1">
                <a:solidFill>
                  <a:schemeClr val="bg2"/>
                </a:solidFill>
              </a:rPr>
              <a:t>Devtown</a:t>
            </a:r>
            <a:r>
              <a:rPr lang="en-IN" sz="2400" dirty="0">
                <a:solidFill>
                  <a:schemeClr val="bg2"/>
                </a:solidFill>
              </a:rPr>
              <a:t>. This bootcamp was focused on python, it’s different libraries and machine learning.</a:t>
            </a:r>
          </a:p>
          <a:p>
            <a:endParaRPr lang="en-IN" sz="2400" dirty="0">
              <a:solidFill>
                <a:schemeClr val="bg2"/>
              </a:solidFill>
            </a:endParaRPr>
          </a:p>
          <a:p>
            <a:r>
              <a:rPr lang="en-IN" sz="2400" dirty="0">
                <a:solidFill>
                  <a:schemeClr val="bg2"/>
                </a:solidFill>
              </a:rPr>
              <a:t>Here the dataset used was of Boston housing data for learning purpose only. This dataset comes pre loaded with the pandas </a:t>
            </a:r>
            <a:r>
              <a:rPr lang="en-IN" sz="2400" dirty="0" err="1">
                <a:solidFill>
                  <a:schemeClr val="bg2"/>
                </a:solidFill>
              </a:rPr>
              <a:t>dataframe</a:t>
            </a:r>
            <a:r>
              <a:rPr lang="en-IN" sz="2400" dirty="0">
                <a:solidFill>
                  <a:schemeClr val="bg2"/>
                </a:solidFill>
              </a:rPr>
              <a:t>.</a:t>
            </a:r>
          </a:p>
          <a:p>
            <a:r>
              <a:rPr lang="en-IN" sz="2400" dirty="0">
                <a:solidFill>
                  <a:schemeClr val="bg2"/>
                </a:solidFill>
              </a:rPr>
              <a:t>Our training data consists of 506 examples of houses and 13 features.</a:t>
            </a:r>
          </a:p>
        </p:txBody>
      </p:sp>
      <p:pic>
        <p:nvPicPr>
          <p:cNvPr id="2" name="Picture 1">
            <a:extLst>
              <a:ext uri="{FF2B5EF4-FFF2-40B4-BE49-F238E27FC236}">
                <a16:creationId xmlns:a16="http://schemas.microsoft.com/office/drawing/2014/main" id="{381CC1EC-90C2-AEBA-B51D-AB6395151208}"/>
              </a:ext>
            </a:extLst>
          </p:cNvPr>
          <p:cNvPicPr>
            <a:picLocks noChangeAspect="1"/>
          </p:cNvPicPr>
          <p:nvPr/>
        </p:nvPicPr>
        <p:blipFill>
          <a:blip r:embed="rId2"/>
          <a:stretch>
            <a:fillRect/>
          </a:stretch>
        </p:blipFill>
        <p:spPr>
          <a:xfrm>
            <a:off x="7247822" y="5149516"/>
            <a:ext cx="2462531" cy="507431"/>
          </a:xfrm>
          <a:prstGeom prst="rect">
            <a:avLst/>
          </a:prstGeom>
        </p:spPr>
      </p:pic>
    </p:spTree>
    <p:extLst>
      <p:ext uri="{BB962C8B-B14F-4D97-AF65-F5344CB8AC3E}">
        <p14:creationId xmlns:p14="http://schemas.microsoft.com/office/powerpoint/2010/main" val="2046987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54F2B3E-AD81-2B2A-763E-5AF96E2F03A3}"/>
              </a:ext>
            </a:extLst>
          </p:cNvPr>
          <p:cNvSpPr txBox="1"/>
          <p:nvPr/>
        </p:nvSpPr>
        <p:spPr>
          <a:xfrm>
            <a:off x="3388092" y="385011"/>
            <a:ext cx="5515276" cy="707886"/>
          </a:xfrm>
          <a:prstGeom prst="rect">
            <a:avLst/>
          </a:prstGeom>
          <a:noFill/>
        </p:spPr>
        <p:txBody>
          <a:bodyPr wrap="square" rtlCol="0">
            <a:spAutoFit/>
          </a:bodyPr>
          <a:lstStyle/>
          <a:p>
            <a:pPr algn="ctr"/>
            <a:r>
              <a:rPr lang="en-IN" sz="4000" u="sng" dirty="0">
                <a:solidFill>
                  <a:srgbClr val="00B0F0"/>
                </a:solidFill>
                <a:latin typeface="Times New Roman" panose="02020603050405020304" pitchFamily="18" charset="0"/>
                <a:cs typeface="Times New Roman" panose="02020603050405020304" pitchFamily="18" charset="0"/>
              </a:rPr>
              <a:t>TECHNOLOGY USED</a:t>
            </a:r>
          </a:p>
        </p:txBody>
      </p:sp>
      <p:sp>
        <p:nvSpPr>
          <p:cNvPr id="2" name="TextBox 1">
            <a:extLst>
              <a:ext uri="{FF2B5EF4-FFF2-40B4-BE49-F238E27FC236}">
                <a16:creationId xmlns:a16="http://schemas.microsoft.com/office/drawing/2014/main" id="{B896D142-B14B-A3A4-7827-944BDD3A8255}"/>
              </a:ext>
            </a:extLst>
          </p:cNvPr>
          <p:cNvSpPr txBox="1"/>
          <p:nvPr/>
        </p:nvSpPr>
        <p:spPr>
          <a:xfrm>
            <a:off x="847023" y="1655545"/>
            <a:ext cx="10337533" cy="5016758"/>
          </a:xfrm>
          <a:prstGeom prst="rect">
            <a:avLst/>
          </a:prstGeom>
          <a:noFill/>
        </p:spPr>
        <p:txBody>
          <a:bodyPr wrap="square" rtlCol="0">
            <a:spAutoFit/>
          </a:bodyPr>
          <a:lstStyle/>
          <a:p>
            <a:pPr marL="457200" indent="-457200">
              <a:buFont typeface="Arial" panose="020B0604020202020204" pitchFamily="34" charset="0"/>
              <a:buChar char="•"/>
            </a:pPr>
            <a:r>
              <a:rPr lang="en-IN" sz="2800" dirty="0">
                <a:solidFill>
                  <a:schemeClr val="accent3"/>
                </a:solidFill>
                <a:latin typeface="Rockwell" panose="02060603020205020403" pitchFamily="18" charset="0"/>
                <a:ea typeface="Cascadia Code" panose="020B0609020000020004" pitchFamily="49" charset="0"/>
                <a:cs typeface="Cascadia Code" panose="020B0609020000020004" pitchFamily="49" charset="0"/>
              </a:rPr>
              <a:t>MACHINE LEARNING</a:t>
            </a:r>
          </a:p>
          <a:p>
            <a:endParaRPr lang="en-IN" sz="2800" dirty="0">
              <a:solidFill>
                <a:schemeClr val="accent3"/>
              </a:solidFill>
              <a:latin typeface="Rockwell" panose="02060603020205020403" pitchFamily="18" charset="0"/>
              <a:ea typeface="Cascadia Code" panose="020B0609020000020004" pitchFamily="49" charset="0"/>
              <a:cs typeface="Cascadia Code" panose="020B0609020000020004" pitchFamily="49" charset="0"/>
            </a:endParaRPr>
          </a:p>
          <a:p>
            <a:pPr marL="457200" indent="-457200">
              <a:buFont typeface="Wingdings" panose="05000000000000000000" pitchFamily="2" charset="2"/>
              <a:buChar char="§"/>
            </a:pPr>
            <a:r>
              <a:rPr lang="en-IN" sz="2400" dirty="0">
                <a:solidFill>
                  <a:schemeClr val="accent3"/>
                </a:solidFill>
                <a:ea typeface="Cascadia Code" panose="020B0609020000020004" pitchFamily="49" charset="0"/>
                <a:cs typeface="Cascadia Code" panose="020B0609020000020004" pitchFamily="49" charset="0"/>
              </a:rPr>
              <a:t>Tom Michelle explained : “A computer program is said to learn from experience E </a:t>
            </a:r>
            <a:r>
              <a:rPr lang="en-IN" sz="2400" dirty="0" err="1">
                <a:solidFill>
                  <a:schemeClr val="accent3"/>
                </a:solidFill>
                <a:ea typeface="Cascadia Code" panose="020B0609020000020004" pitchFamily="49" charset="0"/>
                <a:cs typeface="Cascadia Code" panose="020B0609020000020004" pitchFamily="49" charset="0"/>
              </a:rPr>
              <a:t>wrt</a:t>
            </a:r>
            <a:r>
              <a:rPr lang="en-IN" sz="2400" dirty="0">
                <a:solidFill>
                  <a:schemeClr val="accent3"/>
                </a:solidFill>
                <a:ea typeface="Cascadia Code" panose="020B0609020000020004" pitchFamily="49" charset="0"/>
                <a:cs typeface="Cascadia Code" panose="020B0609020000020004" pitchFamily="49" charset="0"/>
              </a:rPr>
              <a:t> some class of tasks T and performance measure as P,</a:t>
            </a:r>
          </a:p>
          <a:p>
            <a:r>
              <a:rPr lang="en-IN" sz="2400" dirty="0">
                <a:solidFill>
                  <a:schemeClr val="accent3"/>
                </a:solidFill>
                <a:ea typeface="Cascadia Code" panose="020B0609020000020004" pitchFamily="49" charset="0"/>
                <a:cs typeface="Cascadia Code" panose="020B0609020000020004" pitchFamily="49" charset="0"/>
              </a:rPr>
              <a:t>       if its performance with tasks T , as measured by P, increases with </a:t>
            </a:r>
          </a:p>
          <a:p>
            <a:r>
              <a:rPr lang="en-IN" sz="2400" dirty="0">
                <a:solidFill>
                  <a:schemeClr val="accent3"/>
                </a:solidFill>
                <a:ea typeface="Cascadia Code" panose="020B0609020000020004" pitchFamily="49" charset="0"/>
                <a:cs typeface="Cascadia Code" panose="020B0609020000020004" pitchFamily="49" charset="0"/>
              </a:rPr>
              <a:t>       experience E. </a:t>
            </a:r>
          </a:p>
          <a:p>
            <a:pPr marL="457200" indent="-457200">
              <a:buFont typeface="Wingdings" panose="05000000000000000000" pitchFamily="2" charset="2"/>
              <a:buChar char="§"/>
            </a:pPr>
            <a:r>
              <a:rPr lang="en-IN" sz="2400" dirty="0">
                <a:solidFill>
                  <a:schemeClr val="accent3"/>
                </a:solidFill>
                <a:ea typeface="Cascadia Code" panose="020B0609020000020004" pitchFamily="49" charset="0"/>
                <a:cs typeface="Cascadia Code" panose="020B0609020000020004" pitchFamily="49" charset="0"/>
              </a:rPr>
              <a:t>Example : playing checkers</a:t>
            </a:r>
          </a:p>
          <a:p>
            <a:pPr marL="457200" indent="-457200">
              <a:buFont typeface="Wingdings" panose="05000000000000000000" pitchFamily="2" charset="2"/>
              <a:buChar char="§"/>
            </a:pPr>
            <a:r>
              <a:rPr lang="en-IN" sz="2400" dirty="0">
                <a:solidFill>
                  <a:schemeClr val="accent3"/>
                </a:solidFill>
                <a:ea typeface="Cascadia Code" panose="020B0609020000020004" pitchFamily="49" charset="0"/>
                <a:cs typeface="Cascadia Code" panose="020B0609020000020004" pitchFamily="49" charset="0"/>
              </a:rPr>
              <a:t>E = experience of playing many games of checkers</a:t>
            </a:r>
          </a:p>
          <a:p>
            <a:pPr marL="457200" indent="-457200">
              <a:buFont typeface="Wingdings" panose="05000000000000000000" pitchFamily="2" charset="2"/>
              <a:buChar char="§"/>
            </a:pPr>
            <a:r>
              <a:rPr lang="en-IN" sz="2400" dirty="0">
                <a:solidFill>
                  <a:schemeClr val="accent3"/>
                </a:solidFill>
                <a:ea typeface="Cascadia Code" panose="020B0609020000020004" pitchFamily="49" charset="0"/>
                <a:cs typeface="Cascadia Code" panose="020B0609020000020004" pitchFamily="49" charset="0"/>
              </a:rPr>
              <a:t>T = the task of playing checkers </a:t>
            </a:r>
          </a:p>
          <a:p>
            <a:pPr marL="457200" indent="-457200">
              <a:buFont typeface="Wingdings" panose="05000000000000000000" pitchFamily="2" charset="2"/>
              <a:buChar char="§"/>
            </a:pPr>
            <a:r>
              <a:rPr lang="en-IN" sz="2400" dirty="0">
                <a:solidFill>
                  <a:schemeClr val="accent3"/>
                </a:solidFill>
                <a:ea typeface="Cascadia Code" panose="020B0609020000020004" pitchFamily="49" charset="0"/>
                <a:cs typeface="Cascadia Code" panose="020B0609020000020004" pitchFamily="49" charset="0"/>
              </a:rPr>
              <a:t>P = probability that the program will win the next game</a:t>
            </a:r>
          </a:p>
          <a:p>
            <a:pPr marL="457200" indent="-457200">
              <a:buFont typeface="Wingdings" panose="05000000000000000000" pitchFamily="2" charset="2"/>
              <a:buChar char="§"/>
            </a:pPr>
            <a:endParaRPr lang="en-IN" sz="2400" dirty="0">
              <a:solidFill>
                <a:schemeClr val="accent3"/>
              </a:solidFill>
              <a:ea typeface="Cascadia Code" panose="020B0609020000020004" pitchFamily="49" charset="0"/>
              <a:cs typeface="Cascadia Code" panose="020B0609020000020004" pitchFamily="49" charset="0"/>
            </a:endParaRPr>
          </a:p>
          <a:p>
            <a:endParaRPr lang="en-IN" sz="2800" b="1" dirty="0">
              <a:solidFill>
                <a:schemeClr val="accent3"/>
              </a:solidFill>
              <a:latin typeface="Rockwell" panose="02060603020205020403" pitchFamily="18" charset="0"/>
              <a:ea typeface="Cascadia Code" panose="020B0609020000020004" pitchFamily="49" charset="0"/>
              <a:cs typeface="Cascadia Code" panose="020B0609020000020004" pitchFamily="49" charset="0"/>
            </a:endParaRPr>
          </a:p>
          <a:p>
            <a:endParaRPr lang="en-IN" sz="2000" dirty="0">
              <a:solidFill>
                <a:schemeClr val="accent3"/>
              </a:solidFill>
              <a:latin typeface="Rockwell" panose="02060603020205020403" pitchFamily="18"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312855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A6B051-A579-2C51-43D6-A430502DDDF9}"/>
              </a:ext>
            </a:extLst>
          </p:cNvPr>
          <p:cNvPicPr>
            <a:picLocks noChangeAspect="1"/>
          </p:cNvPicPr>
          <p:nvPr/>
        </p:nvPicPr>
        <p:blipFill>
          <a:blip r:embed="rId2"/>
          <a:stretch>
            <a:fillRect/>
          </a:stretch>
        </p:blipFill>
        <p:spPr>
          <a:xfrm>
            <a:off x="1645920" y="1526711"/>
            <a:ext cx="2675823" cy="2654918"/>
          </a:xfrm>
          <a:prstGeom prst="rect">
            <a:avLst/>
          </a:prstGeom>
        </p:spPr>
      </p:pic>
      <p:sp>
        <p:nvSpPr>
          <p:cNvPr id="4" name="TextBox 3">
            <a:extLst>
              <a:ext uri="{FF2B5EF4-FFF2-40B4-BE49-F238E27FC236}">
                <a16:creationId xmlns:a16="http://schemas.microsoft.com/office/drawing/2014/main" id="{3A312FBA-BB7A-6E06-2927-B8B6BB4CCF5A}"/>
              </a:ext>
            </a:extLst>
          </p:cNvPr>
          <p:cNvSpPr txBox="1"/>
          <p:nvPr/>
        </p:nvSpPr>
        <p:spPr>
          <a:xfrm>
            <a:off x="1232034" y="625642"/>
            <a:ext cx="3542097" cy="584775"/>
          </a:xfrm>
          <a:prstGeom prst="rect">
            <a:avLst/>
          </a:prstGeom>
          <a:noFill/>
        </p:spPr>
        <p:txBody>
          <a:bodyPr wrap="square" rtlCol="0">
            <a:spAutoFit/>
          </a:bodyPr>
          <a:lstStyle/>
          <a:p>
            <a:pPr marL="285750" indent="-285750">
              <a:buFont typeface="Arial" panose="020B0604020202020204" pitchFamily="34" charset="0"/>
              <a:buChar char="•"/>
            </a:pPr>
            <a:r>
              <a:rPr lang="en-IN" sz="3200" dirty="0">
                <a:solidFill>
                  <a:schemeClr val="accent3"/>
                </a:solidFill>
                <a:latin typeface="Rockwell" panose="02060603020205020403" pitchFamily="18" charset="0"/>
              </a:rPr>
              <a:t>EXAMPLE</a:t>
            </a:r>
          </a:p>
        </p:txBody>
      </p:sp>
      <p:sp>
        <p:nvSpPr>
          <p:cNvPr id="6" name="TextBox 5">
            <a:extLst>
              <a:ext uri="{FF2B5EF4-FFF2-40B4-BE49-F238E27FC236}">
                <a16:creationId xmlns:a16="http://schemas.microsoft.com/office/drawing/2014/main" id="{E40F27EA-E659-E848-4993-FE6B022E2309}"/>
              </a:ext>
            </a:extLst>
          </p:cNvPr>
          <p:cNvSpPr txBox="1"/>
          <p:nvPr/>
        </p:nvSpPr>
        <p:spPr>
          <a:xfrm>
            <a:off x="5592278" y="2194558"/>
            <a:ext cx="4908884" cy="3046988"/>
          </a:xfrm>
          <a:prstGeom prst="rect">
            <a:avLst/>
          </a:prstGeom>
          <a:noFill/>
        </p:spPr>
        <p:txBody>
          <a:bodyPr wrap="square" rtlCol="0">
            <a:spAutoFit/>
          </a:bodyPr>
          <a:lstStyle/>
          <a:p>
            <a:pPr algn="just"/>
            <a:r>
              <a:rPr lang="en-IN" sz="2400" dirty="0">
                <a:solidFill>
                  <a:schemeClr val="accent3"/>
                </a:solidFill>
                <a:latin typeface="Times New Roman" panose="02020603050405020304" pitchFamily="18" charset="0"/>
                <a:cs typeface="Times New Roman" panose="02020603050405020304" pitchFamily="18" charset="0"/>
              </a:rPr>
              <a:t>Predict whether the given object is a dog or cat?</a:t>
            </a:r>
          </a:p>
          <a:p>
            <a:pPr marL="342900" indent="-342900" algn="just">
              <a:buFont typeface="Arial" panose="020B0604020202020204" pitchFamily="34" charset="0"/>
              <a:buChar char="•"/>
            </a:pPr>
            <a:r>
              <a:rPr lang="en-IN" sz="2400" dirty="0">
                <a:solidFill>
                  <a:schemeClr val="accent3"/>
                </a:solidFill>
                <a:latin typeface="Times New Roman" panose="02020603050405020304" pitchFamily="18" charset="0"/>
                <a:cs typeface="Times New Roman" panose="02020603050405020304" pitchFamily="18" charset="0"/>
              </a:rPr>
              <a:t>E = the experience of predicting many dogs and cats</a:t>
            </a:r>
          </a:p>
          <a:p>
            <a:pPr marL="342900" indent="-342900" algn="just">
              <a:buFont typeface="Arial" panose="020B0604020202020204" pitchFamily="34" charset="0"/>
              <a:buChar char="•"/>
            </a:pPr>
            <a:r>
              <a:rPr lang="en-IN" sz="2400" dirty="0">
                <a:solidFill>
                  <a:schemeClr val="accent3"/>
                </a:solidFill>
                <a:latin typeface="Times New Roman" panose="02020603050405020304" pitchFamily="18" charset="0"/>
                <a:cs typeface="Times New Roman" panose="02020603050405020304" pitchFamily="18" charset="0"/>
              </a:rPr>
              <a:t>T = the task of predicting dogs and cats </a:t>
            </a:r>
          </a:p>
          <a:p>
            <a:pPr marL="342900" indent="-342900" algn="just">
              <a:buFont typeface="Arial" panose="020B0604020202020204" pitchFamily="34" charset="0"/>
              <a:buChar char="•"/>
            </a:pPr>
            <a:r>
              <a:rPr lang="en-IN" sz="2400" dirty="0">
                <a:solidFill>
                  <a:schemeClr val="accent3"/>
                </a:solidFill>
                <a:latin typeface="Times New Roman" panose="02020603050405020304" pitchFamily="18" charset="0"/>
                <a:cs typeface="Times New Roman" panose="02020603050405020304" pitchFamily="18" charset="0"/>
              </a:rPr>
              <a:t>P = the probability that of whether it is a dog or a cat </a:t>
            </a:r>
          </a:p>
        </p:txBody>
      </p:sp>
      <p:pic>
        <p:nvPicPr>
          <p:cNvPr id="7" name="Picture 6">
            <a:extLst>
              <a:ext uri="{FF2B5EF4-FFF2-40B4-BE49-F238E27FC236}">
                <a16:creationId xmlns:a16="http://schemas.microsoft.com/office/drawing/2014/main" id="{445CB3B5-F4F8-3B13-43B6-676A5DF436ED}"/>
              </a:ext>
            </a:extLst>
          </p:cNvPr>
          <p:cNvPicPr>
            <a:picLocks noChangeAspect="1"/>
          </p:cNvPicPr>
          <p:nvPr/>
        </p:nvPicPr>
        <p:blipFill>
          <a:blip r:embed="rId3"/>
          <a:stretch>
            <a:fillRect/>
          </a:stretch>
        </p:blipFill>
        <p:spPr>
          <a:xfrm>
            <a:off x="1588168" y="4383258"/>
            <a:ext cx="2804827" cy="2070481"/>
          </a:xfrm>
          <a:prstGeom prst="rect">
            <a:avLst/>
          </a:prstGeom>
        </p:spPr>
      </p:pic>
    </p:spTree>
    <p:extLst>
      <p:ext uri="{BB962C8B-B14F-4D97-AF65-F5344CB8AC3E}">
        <p14:creationId xmlns:p14="http://schemas.microsoft.com/office/powerpoint/2010/main" val="3827821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40F27EA-E659-E848-4993-FE6B022E2309}"/>
              </a:ext>
            </a:extLst>
          </p:cNvPr>
          <p:cNvSpPr txBox="1"/>
          <p:nvPr/>
        </p:nvSpPr>
        <p:spPr>
          <a:xfrm>
            <a:off x="1453415" y="635267"/>
            <a:ext cx="8932244" cy="5632311"/>
          </a:xfrm>
          <a:prstGeom prst="rect">
            <a:avLst/>
          </a:prstGeom>
          <a:noFill/>
        </p:spPr>
        <p:txBody>
          <a:bodyPr wrap="square" rtlCol="0">
            <a:spAutoFit/>
          </a:bodyPr>
          <a:lstStyle/>
          <a:p>
            <a:pPr algn="just"/>
            <a:r>
              <a:rPr lang="en-IN" sz="2400" dirty="0">
                <a:solidFill>
                  <a:schemeClr val="accent3"/>
                </a:solidFill>
                <a:latin typeface="Times New Roman" panose="02020603050405020304" pitchFamily="18" charset="0"/>
                <a:cs typeface="Times New Roman" panose="02020603050405020304" pitchFamily="18" charset="0"/>
              </a:rPr>
              <a:t>In general machine learning problem can be broadly classified as :</a:t>
            </a:r>
          </a:p>
          <a:p>
            <a:pPr algn="just"/>
            <a:endParaRPr lang="en-IN" sz="2400" dirty="0">
              <a:solidFill>
                <a:schemeClr val="accent3"/>
              </a:solidFill>
              <a:latin typeface="Times New Roman" panose="02020603050405020304" pitchFamily="18" charset="0"/>
              <a:cs typeface="Times New Roman" panose="02020603050405020304" pitchFamily="18" charset="0"/>
            </a:endParaRPr>
          </a:p>
          <a:p>
            <a:pPr marL="457200" indent="-457200" algn="just">
              <a:buFont typeface="+mj-lt"/>
              <a:buAutoNum type="alphaLcParenR"/>
            </a:pPr>
            <a:r>
              <a:rPr lang="en-IN" sz="2400" b="1" u="sng" dirty="0">
                <a:solidFill>
                  <a:schemeClr val="accent3"/>
                </a:solidFill>
                <a:latin typeface="Times New Roman" panose="02020603050405020304" pitchFamily="18" charset="0"/>
                <a:cs typeface="Times New Roman" panose="02020603050405020304" pitchFamily="18" charset="0"/>
              </a:rPr>
              <a:t>Supervised Learning</a:t>
            </a:r>
          </a:p>
          <a:p>
            <a:pPr algn="just"/>
            <a:endParaRPr lang="en-IN" sz="2400" dirty="0">
              <a:solidFill>
                <a:schemeClr val="accent3"/>
              </a:solidFill>
              <a:latin typeface="Times New Roman" panose="02020603050405020304" pitchFamily="18" charset="0"/>
              <a:cs typeface="Times New Roman" panose="02020603050405020304" pitchFamily="18" charset="0"/>
            </a:endParaRPr>
          </a:p>
          <a:p>
            <a:pPr algn="just"/>
            <a:r>
              <a:rPr lang="en-US" sz="2400" b="0" i="0" dirty="0">
                <a:solidFill>
                  <a:schemeClr val="accent3"/>
                </a:solidFill>
                <a:effectLst/>
                <a:latin typeface="Times New Roman" panose="02020603050405020304" pitchFamily="18" charset="0"/>
                <a:cs typeface="Times New Roman" panose="02020603050405020304" pitchFamily="18" charset="0"/>
              </a:rPr>
              <a:t>It is the type of machine learning in which machines are trained using well "labelled" training data, and on basis of that data, machines predict the output. The labelled data means some input data is already tagged with the correct output.</a:t>
            </a:r>
          </a:p>
          <a:p>
            <a:pPr algn="just"/>
            <a:endParaRPr lang="en-US" sz="2400" dirty="0">
              <a:solidFill>
                <a:schemeClr val="accent3"/>
              </a:solidFill>
              <a:latin typeface="Times New Roman" panose="02020603050405020304" pitchFamily="18" charset="0"/>
              <a:cs typeface="Times New Roman" panose="02020603050405020304" pitchFamily="18" charset="0"/>
            </a:endParaRPr>
          </a:p>
          <a:p>
            <a:pPr marL="457200" indent="-457200" algn="just">
              <a:buAutoNum type="alphaLcParenR" startAt="2"/>
            </a:pPr>
            <a:r>
              <a:rPr lang="en-IN" sz="2400" b="1" u="sng" dirty="0">
                <a:solidFill>
                  <a:schemeClr val="accent3"/>
                </a:solidFill>
                <a:latin typeface="Times New Roman" panose="02020603050405020304" pitchFamily="18" charset="0"/>
                <a:cs typeface="Times New Roman" panose="02020603050405020304" pitchFamily="18" charset="0"/>
              </a:rPr>
              <a:t>Unsupervised Learning</a:t>
            </a:r>
          </a:p>
          <a:p>
            <a:pPr algn="just"/>
            <a:endParaRPr lang="en-IN" sz="2400" b="1" u="sng" dirty="0">
              <a:solidFill>
                <a:schemeClr val="accent3"/>
              </a:solidFill>
              <a:latin typeface="Times New Roman" panose="02020603050405020304" pitchFamily="18" charset="0"/>
              <a:cs typeface="Times New Roman" panose="02020603050405020304" pitchFamily="18" charset="0"/>
            </a:endParaRPr>
          </a:p>
          <a:p>
            <a:pPr algn="just"/>
            <a:r>
              <a:rPr lang="en-US" sz="2400" b="0" i="0" dirty="0">
                <a:solidFill>
                  <a:schemeClr val="accent3"/>
                </a:solidFill>
                <a:effectLst/>
                <a:latin typeface="Times New Roman" panose="02020603050405020304" pitchFamily="18" charset="0"/>
                <a:cs typeface="Times New Roman" panose="02020603050405020304" pitchFamily="18" charset="0"/>
              </a:rPr>
              <a:t>It is a machine learning technique in which models are not supervised using training dataset. Instead, models itself find the hidden patterns and insights from the given data. It can be compared to learning which takes place in the human brain while learning new things</a:t>
            </a:r>
            <a:r>
              <a:rPr lang="en-US" sz="2400" dirty="0">
                <a:solidFill>
                  <a:schemeClr val="accent3"/>
                </a:solidFill>
                <a:latin typeface="inter-regular"/>
                <a:cs typeface="Times New Roman" panose="02020603050405020304" pitchFamily="18" charset="0"/>
              </a:rPr>
              <a:t>. </a:t>
            </a:r>
            <a:endParaRPr lang="en-IN" sz="2400" b="1" u="sng" dirty="0">
              <a:solidFill>
                <a:schemeClr val="accent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8293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35BCF1A-41D9-EEC5-508A-ADFD3EC21CB3}"/>
              </a:ext>
            </a:extLst>
          </p:cNvPr>
          <p:cNvSpPr/>
          <p:nvPr/>
        </p:nvSpPr>
        <p:spPr>
          <a:xfrm>
            <a:off x="1482291" y="1203158"/>
            <a:ext cx="9144000" cy="4716379"/>
          </a:xfrm>
          <a:prstGeom prst="roundRect">
            <a:avLst/>
          </a:prstGeom>
          <a:solidFill>
            <a:schemeClr val="tx1">
              <a:lumMod val="85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5" name="TextBox 4">
            <a:extLst>
              <a:ext uri="{FF2B5EF4-FFF2-40B4-BE49-F238E27FC236}">
                <a16:creationId xmlns:a16="http://schemas.microsoft.com/office/drawing/2014/main" id="{454F2B3E-AD81-2B2A-763E-5AF96E2F03A3}"/>
              </a:ext>
            </a:extLst>
          </p:cNvPr>
          <p:cNvSpPr txBox="1"/>
          <p:nvPr/>
        </p:nvSpPr>
        <p:spPr>
          <a:xfrm>
            <a:off x="4186989" y="413887"/>
            <a:ext cx="3532472" cy="707886"/>
          </a:xfrm>
          <a:prstGeom prst="rect">
            <a:avLst/>
          </a:prstGeom>
          <a:noFill/>
        </p:spPr>
        <p:txBody>
          <a:bodyPr wrap="square" rtlCol="0">
            <a:spAutoFit/>
          </a:bodyPr>
          <a:lstStyle/>
          <a:p>
            <a:pPr algn="ctr"/>
            <a:r>
              <a:rPr lang="en-IN" sz="4000" dirty="0">
                <a:solidFill>
                  <a:srgbClr val="00B0F0"/>
                </a:solidFill>
                <a:latin typeface="Times New Roman" panose="02020603050405020304" pitchFamily="18" charset="0"/>
                <a:cs typeface="Times New Roman" panose="02020603050405020304" pitchFamily="18" charset="0"/>
              </a:rPr>
              <a:t>TECH STACK</a:t>
            </a:r>
          </a:p>
        </p:txBody>
      </p:sp>
      <p:sp>
        <p:nvSpPr>
          <p:cNvPr id="6" name="TextBox 5">
            <a:extLst>
              <a:ext uri="{FF2B5EF4-FFF2-40B4-BE49-F238E27FC236}">
                <a16:creationId xmlns:a16="http://schemas.microsoft.com/office/drawing/2014/main" id="{A45BD0C4-D753-92CE-2BBF-CF15BB0071C1}"/>
              </a:ext>
            </a:extLst>
          </p:cNvPr>
          <p:cNvSpPr txBox="1"/>
          <p:nvPr/>
        </p:nvSpPr>
        <p:spPr>
          <a:xfrm>
            <a:off x="2233061" y="2531446"/>
            <a:ext cx="7295950" cy="1569660"/>
          </a:xfrm>
          <a:prstGeom prst="rect">
            <a:avLst/>
          </a:prstGeom>
          <a:noFill/>
        </p:spPr>
        <p:txBody>
          <a:bodyPr wrap="square" rtlCol="0">
            <a:spAutoFit/>
          </a:bodyPr>
          <a:lstStyle/>
          <a:p>
            <a:pPr marL="285750" indent="-285750">
              <a:buFont typeface="Arial" panose="020B0604020202020204" pitchFamily="34" charset="0"/>
              <a:buChar char="•"/>
            </a:pPr>
            <a:r>
              <a:rPr lang="en-IN" sz="2400" dirty="0">
                <a:solidFill>
                  <a:schemeClr val="bg2"/>
                </a:solidFill>
              </a:rPr>
              <a:t>NUMPY</a:t>
            </a:r>
          </a:p>
          <a:p>
            <a:pPr marL="285750" indent="-285750">
              <a:buFont typeface="Arial" panose="020B0604020202020204" pitchFamily="34" charset="0"/>
              <a:buChar char="•"/>
            </a:pPr>
            <a:r>
              <a:rPr lang="en-IN" sz="2400" dirty="0">
                <a:solidFill>
                  <a:schemeClr val="bg2"/>
                </a:solidFill>
              </a:rPr>
              <a:t>PANDAS</a:t>
            </a:r>
          </a:p>
          <a:p>
            <a:pPr marL="285750" indent="-285750">
              <a:buFont typeface="Arial" panose="020B0604020202020204" pitchFamily="34" charset="0"/>
              <a:buChar char="•"/>
            </a:pPr>
            <a:r>
              <a:rPr lang="en-IN" sz="2400" dirty="0">
                <a:solidFill>
                  <a:schemeClr val="bg2"/>
                </a:solidFill>
              </a:rPr>
              <a:t>MATPLOTLIB</a:t>
            </a:r>
          </a:p>
          <a:p>
            <a:pPr marL="285750" indent="-285750">
              <a:buFont typeface="Arial" panose="020B0604020202020204" pitchFamily="34" charset="0"/>
              <a:buChar char="•"/>
            </a:pPr>
            <a:r>
              <a:rPr lang="en-IN" sz="2400" dirty="0">
                <a:solidFill>
                  <a:schemeClr val="bg2"/>
                </a:solidFill>
              </a:rPr>
              <a:t>SKLEARN(SCIKIT LEARN)</a:t>
            </a:r>
          </a:p>
        </p:txBody>
      </p:sp>
    </p:spTree>
    <p:extLst>
      <p:ext uri="{BB962C8B-B14F-4D97-AF65-F5344CB8AC3E}">
        <p14:creationId xmlns:p14="http://schemas.microsoft.com/office/powerpoint/2010/main" val="179355084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348</TotalTime>
  <Words>450</Words>
  <Application>Microsoft Office PowerPoint</Application>
  <PresentationFormat>Widescreen</PresentationFormat>
  <Paragraphs>76</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Calibri</vt:lpstr>
      <vt:lpstr>Calibri Light</vt:lpstr>
      <vt:lpstr>inter-regular</vt:lpstr>
      <vt:lpstr>Rockwell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Aadika Bhatia</dc:creator>
  <cp:lastModifiedBy>Aadika Bhatia</cp:lastModifiedBy>
  <cp:revision>1</cp:revision>
  <dcterms:created xsi:type="dcterms:W3CDTF">2023-01-16T14:19:55Z</dcterms:created>
  <dcterms:modified xsi:type="dcterms:W3CDTF">2023-01-16T20:08:39Z</dcterms:modified>
</cp:coreProperties>
</file>